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1" r:id="rId3"/>
    <p:sldId id="277" r:id="rId4"/>
    <p:sldId id="268" r:id="rId5"/>
    <p:sldId id="259" r:id="rId6"/>
    <p:sldId id="275" r:id="rId7"/>
    <p:sldId id="262" r:id="rId8"/>
    <p:sldId id="273" r:id="rId9"/>
    <p:sldId id="276" r:id="rId10"/>
    <p:sldId id="279" r:id="rId11"/>
    <p:sldId id="274" r:id="rId12"/>
    <p:sldId id="280" r:id="rId13"/>
    <p:sldId id="278" r:id="rId14"/>
    <p:sldId id="281" r:id="rId15"/>
    <p:sldId id="282" r:id="rId16"/>
    <p:sldId id="283" r:id="rId17"/>
    <p:sldId id="267" r:id="rId18"/>
  </p:sldIdLst>
  <p:sldSz cx="12192000" cy="6858000"/>
  <p:notesSz cx="6808788" cy="9940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4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h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97485" y="6447841"/>
            <a:ext cx="91841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/>
              <a:t>Stadt Bocholt Fachbereich xyz I Name der Präsentation |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120218" y="6446821"/>
            <a:ext cx="9875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de-DE" sz="1400" kern="1200" smtClean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de-DE" dirty="0"/>
              <a:t>| Seite </a:t>
            </a:r>
            <a:fld id="{57E2CE4B-68ED-4A28-AC4E-D101318026F4}" type="slidenum">
              <a:rPr smtClean="0"/>
              <a:pPr/>
              <a:t>‹Nr.›</a:t>
            </a:fld>
            <a:endParaRPr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10379554" y="6454913"/>
            <a:ext cx="9510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1400" kern="1200" smtClean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4E5884A-BACC-4775-AC31-865D23FC117A}" type="datetime1">
              <a:rPr lang="de-DE" smtClean="0"/>
              <a:t>28.02.2024</a:t>
            </a:fld>
            <a:endParaRPr lang="de-DE" dirty="0"/>
          </a:p>
        </p:txBody>
      </p:sp>
      <p:sp>
        <p:nvSpPr>
          <p:cNvPr id="11" name="Textplatzhalt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968833" y="528405"/>
            <a:ext cx="10260000" cy="618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de-DE" sz="3000" b="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de-DE" dirty="0"/>
              <a:t>Überschrift</a:t>
            </a:r>
          </a:p>
        </p:txBody>
      </p:sp>
    </p:spTree>
    <p:extLst>
      <p:ext uri="{BB962C8B-B14F-4D97-AF65-F5344CB8AC3E}">
        <p14:creationId xmlns:p14="http://schemas.microsoft.com/office/powerpoint/2010/main" val="219590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h 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45819" y="1825625"/>
            <a:ext cx="102600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379556" y="6454913"/>
            <a:ext cx="951056" cy="365125"/>
          </a:xfrm>
        </p:spPr>
        <p:txBody>
          <a:bodyPr/>
          <a:lstStyle/>
          <a:p>
            <a:fld id="{00D7693F-E96C-4D01-872A-33B29602D8AC}" type="datetime1">
              <a:rPr lang="de-DE" smtClean="0"/>
              <a:t>28.02.2024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| Seite </a:t>
            </a:r>
            <a:fld id="{57E2CE4B-68ED-4A28-AC4E-D101318026F4}" type="slidenum">
              <a:rPr smtClean="0"/>
              <a:pPr/>
              <a:t>‹Nr.›</a:t>
            </a:fld>
            <a:endParaRPr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97485" y="6447841"/>
            <a:ext cx="91841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/>
              <a:t>Stadt Bocholt Fachbereich xyz I Name der Präsentation |</a:t>
            </a:r>
            <a:endParaRPr lang="de-DE" dirty="0"/>
          </a:p>
        </p:txBody>
      </p:sp>
      <p:sp>
        <p:nvSpPr>
          <p:cNvPr id="8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945821" y="528405"/>
            <a:ext cx="10260000" cy="626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de-DE" sz="3000" b="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de-DE" dirty="0"/>
              <a:t>Überschrift</a:t>
            </a:r>
          </a:p>
        </p:txBody>
      </p:sp>
    </p:spTree>
    <p:extLst>
      <p:ext uri="{BB962C8B-B14F-4D97-AF65-F5344CB8AC3E}">
        <p14:creationId xmlns:p14="http://schemas.microsoft.com/office/powerpoint/2010/main" val="830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h 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51994" y="1644316"/>
            <a:ext cx="10260000" cy="443670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68CE-D421-46C3-9A48-F956E00E1ECD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97485" y="6447841"/>
            <a:ext cx="91841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/>
              <a:t>Stadt Bocholt Fachbereich xyz I Name der Präsentation |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120218" y="6446821"/>
            <a:ext cx="987561" cy="365125"/>
          </a:xfrm>
        </p:spPr>
        <p:txBody>
          <a:bodyPr/>
          <a:lstStyle/>
          <a:p>
            <a:r>
              <a:rPr lang="de-DE" dirty="0"/>
              <a:t>| Seite </a:t>
            </a:r>
            <a:fld id="{57E2CE4B-68ED-4A28-AC4E-D101318026F4}" type="slidenum">
              <a:rPr smtClean="0"/>
              <a:pPr/>
              <a:t>‹Nr.›</a:t>
            </a:fld>
            <a:endParaRPr dirty="0"/>
          </a:p>
        </p:txBody>
      </p:sp>
      <p:sp>
        <p:nvSpPr>
          <p:cNvPr id="10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945821" y="528405"/>
            <a:ext cx="10260000" cy="60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de-DE" sz="3000" b="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de-DE" dirty="0"/>
              <a:t>Überschrift</a:t>
            </a:r>
          </a:p>
        </p:txBody>
      </p:sp>
    </p:spTree>
    <p:extLst>
      <p:ext uri="{BB962C8B-B14F-4D97-AF65-F5344CB8AC3E}">
        <p14:creationId xmlns:p14="http://schemas.microsoft.com/office/powerpoint/2010/main" val="201227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h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45821" y="1963006"/>
            <a:ext cx="50400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65713" y="1966583"/>
            <a:ext cx="50400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68CE-D421-46C3-9A48-F956E00E1ECD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97485" y="6447841"/>
            <a:ext cx="91841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/>
              <a:t>Stadt Bocholt Fachbereich xyz I Name der Präsentation |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120218" y="6446821"/>
            <a:ext cx="987561" cy="365125"/>
          </a:xfrm>
        </p:spPr>
        <p:txBody>
          <a:bodyPr/>
          <a:lstStyle/>
          <a:p>
            <a:r>
              <a:rPr lang="de-DE" dirty="0"/>
              <a:t>| Seite </a:t>
            </a:r>
            <a:fld id="{57E2CE4B-68ED-4A28-AC4E-D101318026F4}" type="slidenum">
              <a:rPr smtClean="0"/>
              <a:pPr/>
              <a:t>‹Nr.›</a:t>
            </a:fld>
            <a:endParaRPr dirty="0"/>
          </a:p>
        </p:txBody>
      </p:sp>
      <p:sp>
        <p:nvSpPr>
          <p:cNvPr id="11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945821" y="528405"/>
            <a:ext cx="10259892" cy="996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de-DE" sz="3000" b="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de-DE" dirty="0"/>
              <a:t>Überschrift</a:t>
            </a:r>
          </a:p>
        </p:txBody>
      </p:sp>
    </p:spTree>
    <p:extLst>
      <p:ext uri="{BB962C8B-B14F-4D97-AF65-F5344CB8AC3E}">
        <p14:creationId xmlns:p14="http://schemas.microsoft.com/office/powerpoint/2010/main" val="306550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h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45821" y="1798085"/>
            <a:ext cx="504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45821" y="2621997"/>
            <a:ext cx="504000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65713" y="1798085"/>
            <a:ext cx="504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65713" y="2621997"/>
            <a:ext cx="504000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68CE-D421-46C3-9A48-F956E00E1ECD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97485" y="6447841"/>
            <a:ext cx="91841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/>
              <a:t>Stadt Bocholt Fachbereich xyz I Name der Präsentation |</a:t>
            </a:r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120218" y="6446821"/>
            <a:ext cx="987561" cy="365125"/>
          </a:xfrm>
        </p:spPr>
        <p:txBody>
          <a:bodyPr/>
          <a:lstStyle/>
          <a:p>
            <a:r>
              <a:rPr lang="de-DE" dirty="0"/>
              <a:t>| Seite </a:t>
            </a:r>
            <a:fld id="{57E2CE4B-68ED-4A28-AC4E-D101318026F4}" type="slidenum">
              <a:rPr smtClean="0"/>
              <a:pPr/>
              <a:t>‹Nr.›</a:t>
            </a:fld>
            <a:endParaRPr dirty="0"/>
          </a:p>
        </p:txBody>
      </p:sp>
      <p:sp>
        <p:nvSpPr>
          <p:cNvPr id="12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945821" y="528405"/>
            <a:ext cx="10259892" cy="610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de-DE" sz="3000" b="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de-DE" dirty="0"/>
              <a:t>Überschrift</a:t>
            </a:r>
          </a:p>
        </p:txBody>
      </p:sp>
    </p:spTree>
    <p:extLst>
      <p:ext uri="{BB962C8B-B14F-4D97-AF65-F5344CB8AC3E}">
        <p14:creationId xmlns:p14="http://schemas.microsoft.com/office/powerpoint/2010/main" val="83719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h 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68CE-D421-46C3-9A48-F956E00E1ECD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97485" y="6447841"/>
            <a:ext cx="91841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/>
              <a:t>Stadt Bocholt Fachbereich xyz I Name der Präsentation |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120218" y="6446821"/>
            <a:ext cx="987561" cy="365125"/>
          </a:xfrm>
        </p:spPr>
        <p:txBody>
          <a:bodyPr/>
          <a:lstStyle/>
          <a:p>
            <a:r>
              <a:rPr lang="de-DE" dirty="0"/>
              <a:t>| Seite </a:t>
            </a:r>
            <a:fld id="{57E2CE4B-68ED-4A28-AC4E-D101318026F4}" type="slidenum">
              <a:rPr smtClean="0"/>
              <a:pPr/>
              <a:t>‹Nr.›</a:t>
            </a:fld>
            <a:endParaRPr dirty="0"/>
          </a:p>
        </p:txBody>
      </p:sp>
      <p:sp>
        <p:nvSpPr>
          <p:cNvPr id="8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945821" y="528405"/>
            <a:ext cx="10259892" cy="634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de-DE" sz="3000" b="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de-DE" dirty="0"/>
              <a:t>Überschrift</a:t>
            </a:r>
          </a:p>
        </p:txBody>
      </p:sp>
    </p:spTree>
    <p:extLst>
      <p:ext uri="{BB962C8B-B14F-4D97-AF65-F5344CB8AC3E}">
        <p14:creationId xmlns:p14="http://schemas.microsoft.com/office/powerpoint/2010/main" val="320906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h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68CE-D421-46C3-9A48-F956E00E1ECD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97485" y="6447841"/>
            <a:ext cx="91841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/>
              <a:t>Stadt Bocholt Fachbereich xyz I Name der Präsentation |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120218" y="6446821"/>
            <a:ext cx="987561" cy="365125"/>
          </a:xfrm>
        </p:spPr>
        <p:txBody>
          <a:bodyPr/>
          <a:lstStyle/>
          <a:p>
            <a:r>
              <a:rPr lang="de-DE" dirty="0"/>
              <a:t>| Seite </a:t>
            </a:r>
            <a:fld id="{57E2CE4B-68ED-4A28-AC4E-D101318026F4}" type="slidenum">
              <a:rPr smtClean="0"/>
              <a:pPr/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1649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h Titelfolie +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120218" y="6446821"/>
            <a:ext cx="9875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de-DE" sz="1400" kern="1200" smtClean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de-DE" dirty="0"/>
              <a:t>| Seite </a:t>
            </a:r>
            <a:fld id="{57E2CE4B-68ED-4A28-AC4E-D101318026F4}" type="slidenum">
              <a:rPr smtClean="0"/>
              <a:pPr/>
              <a:t>‹Nr.›</a:t>
            </a:fld>
            <a:endParaRPr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10379554" y="6454913"/>
            <a:ext cx="9510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1400" kern="1200" smtClean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4E5884A-BACC-4775-AC31-865D23FC117A}" type="datetime1">
              <a:rPr lang="de-DE" smtClean="0"/>
              <a:t>28.02.2024</a:t>
            </a:fld>
            <a:endParaRPr lang="de-DE" dirty="0"/>
          </a:p>
        </p:txBody>
      </p:sp>
      <p:sp>
        <p:nvSpPr>
          <p:cNvPr id="11" name="Textplatzhalt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945821" y="528405"/>
            <a:ext cx="10260000" cy="996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de-DE" sz="3000" b="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de-DE" dirty="0"/>
              <a:t>Überschrift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968834" y="1795655"/>
            <a:ext cx="10260000" cy="75160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de-DE" sz="3000" b="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7" name="Bildplatzhalter 7"/>
          <p:cNvSpPr>
            <a:spLocks noGrp="1"/>
          </p:cNvSpPr>
          <p:nvPr>
            <p:ph type="pic" sz="quarter" idx="11"/>
          </p:nvPr>
        </p:nvSpPr>
        <p:spPr>
          <a:xfrm>
            <a:off x="968834" y="3150496"/>
            <a:ext cx="4320000" cy="2444004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Bildplatzhalter 7"/>
          <p:cNvSpPr>
            <a:spLocks noGrp="1"/>
          </p:cNvSpPr>
          <p:nvPr>
            <p:ph type="pic" sz="quarter" idx="12"/>
          </p:nvPr>
        </p:nvSpPr>
        <p:spPr>
          <a:xfrm>
            <a:off x="6885821" y="3149476"/>
            <a:ext cx="4320000" cy="2444004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97485" y="6447841"/>
            <a:ext cx="91841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/>
              <a:t>Stadt Bocholt Fachbereich xyz I Name der Präsentation |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902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ti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90" y="6402808"/>
            <a:ext cx="11128310" cy="455192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57279" y="825976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Name der Präsentation</a:t>
            </a: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219"/>
            <a:ext cx="12192000" cy="1221108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120218" y="6446821"/>
            <a:ext cx="9875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de-DE" sz="1400" kern="1200" smtClean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de-DE" dirty="0"/>
              <a:t>| Seite </a:t>
            </a:r>
            <a:fld id="{57E2CE4B-68ED-4A28-AC4E-D101318026F4}" type="slidenum">
              <a:rPr smtClean="0"/>
              <a:pPr/>
              <a:t>‹Nr.›</a:t>
            </a:fld>
            <a:endParaRPr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379554" y="6454913"/>
            <a:ext cx="9510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1400" kern="1200" smtClean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02D67E47-38DB-43BD-9F48-15DB42C62AF5}" type="datetime1">
              <a:rPr lang="de-DE" smtClean="0"/>
              <a:t>28.02.2024</a:t>
            </a:fld>
            <a:endParaRPr lang="de-DE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idx="1"/>
          </p:nvPr>
        </p:nvSpPr>
        <p:spPr>
          <a:xfrm>
            <a:off x="757279" y="2151539"/>
            <a:ext cx="10260000" cy="408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Fachbereich</a:t>
            </a:r>
          </a:p>
          <a:p>
            <a:pPr lvl="0"/>
            <a:r>
              <a:rPr lang="de-DE" dirty="0"/>
              <a:t>Datum</a:t>
            </a: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97485" y="6447841"/>
            <a:ext cx="91841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Stadt Bocholt Fachbereich </a:t>
            </a:r>
            <a:r>
              <a:rPr lang="de-DE" dirty="0" err="1"/>
              <a:t>xyz</a:t>
            </a:r>
            <a:r>
              <a:rPr lang="de-DE" dirty="0"/>
              <a:t> I Name der Präsentation |</a:t>
            </a:r>
          </a:p>
        </p:txBody>
      </p:sp>
    </p:spTree>
    <p:extLst>
      <p:ext uri="{BB962C8B-B14F-4D97-AF65-F5344CB8AC3E}">
        <p14:creationId xmlns:p14="http://schemas.microsoft.com/office/powerpoint/2010/main" val="299664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DE" sz="4000" b="1" kern="1200" dirty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de-DE" sz="2800" b="0" kern="1200" baseline="0" dirty="0" smtClean="0">
          <a:solidFill>
            <a:schemeClr val="tx1"/>
          </a:solidFill>
          <a:latin typeface="Arial Narrow" panose="020B060602020203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568171" y="1971441"/>
            <a:ext cx="10842757" cy="3158477"/>
          </a:xfrm>
        </p:spPr>
        <p:txBody>
          <a:bodyPr>
            <a:normAutofit/>
          </a:bodyPr>
          <a:lstStyle/>
          <a:p>
            <a:pPr algn="ctr"/>
            <a:r>
              <a:rPr lang="de-DE" sz="4400" b="1" dirty="0">
                <a:solidFill>
                  <a:srgbClr val="92D050"/>
                </a:solidFill>
              </a:rPr>
              <a:t>Die Zukunft </a:t>
            </a:r>
          </a:p>
          <a:p>
            <a:pPr algn="ctr"/>
            <a:r>
              <a:rPr lang="de-DE" sz="4400" b="1" dirty="0">
                <a:solidFill>
                  <a:srgbClr val="92D050"/>
                </a:solidFill>
              </a:rPr>
              <a:t>der Partnerschaftsarbeit</a:t>
            </a:r>
          </a:p>
          <a:p>
            <a:pPr algn="ctr"/>
            <a:r>
              <a:rPr lang="de-DE" sz="4400" b="1" dirty="0">
                <a:solidFill>
                  <a:srgbClr val="92D050"/>
                </a:solidFill>
              </a:rPr>
              <a:t>in den Kommunen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Stadt Bocholt - Fachbereich Büro des Bürgermeisters I Mitgliederversammlung des IPZ am 29.02.2024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Mitgliederversammlung des IPZ am 29.02.2024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586240" y="4668253"/>
            <a:ext cx="32688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 Narrow" panose="020B0606020202030204" pitchFamily="34" charset="0"/>
              </a:rPr>
              <a:t>Referentin:</a:t>
            </a:r>
            <a:br>
              <a:rPr lang="de-DE" dirty="0">
                <a:latin typeface="Arial Narrow" panose="020B0606020202030204" pitchFamily="34" charset="0"/>
              </a:rPr>
            </a:br>
            <a:r>
              <a:rPr lang="de-DE" dirty="0">
                <a:latin typeface="Arial Narrow" panose="020B0606020202030204" pitchFamily="34" charset="0"/>
              </a:rPr>
              <a:t>Petra Taubach</a:t>
            </a:r>
            <a:br>
              <a:rPr lang="de-DE" dirty="0">
                <a:latin typeface="Arial Narrow" panose="020B0606020202030204" pitchFamily="34" charset="0"/>
              </a:rPr>
            </a:br>
            <a:r>
              <a:rPr lang="de-DE" dirty="0">
                <a:latin typeface="Arial Narrow" panose="020B0606020202030204" pitchFamily="34" charset="0"/>
              </a:rPr>
              <a:t>Europabeauftragte der Stadt Bocholt</a:t>
            </a:r>
          </a:p>
        </p:txBody>
      </p:sp>
    </p:spTree>
    <p:extLst>
      <p:ext uri="{BB962C8B-B14F-4D97-AF65-F5344CB8AC3E}">
        <p14:creationId xmlns:p14="http://schemas.microsoft.com/office/powerpoint/2010/main" val="669467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945821" y="1258190"/>
            <a:ext cx="10507550" cy="507738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Offizielle </a:t>
            </a:r>
            <a:r>
              <a:rPr lang="de-DE" sz="2400" b="1" dirty="0"/>
              <a:t>Delegationsbesuche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b="1" dirty="0"/>
              <a:t>Europäische Jugendcamps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b="1" dirty="0"/>
              <a:t>Kunstausstellungen</a:t>
            </a:r>
            <a:r>
              <a:rPr lang="de-DE" sz="2400" dirty="0"/>
              <a:t>, z. B. OPEN SPACES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b="1" dirty="0"/>
              <a:t>Europaausstellungen</a:t>
            </a:r>
            <a:r>
              <a:rPr lang="de-DE" sz="2400" dirty="0"/>
              <a:t>, z. B. Europaschule „Mariengymnasium“ Bocholt</a:t>
            </a:r>
            <a:endParaRPr lang="de-DE" sz="2400" b="1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b="1" dirty="0"/>
              <a:t>Fachaustausche</a:t>
            </a:r>
            <a:r>
              <a:rPr lang="de-DE" sz="2400" dirty="0"/>
              <a:t> und </a:t>
            </a:r>
            <a:r>
              <a:rPr lang="de-DE" sz="2400" b="1" dirty="0"/>
              <a:t>Wissenstransfer</a:t>
            </a:r>
            <a:r>
              <a:rPr lang="de-DE" sz="2400" dirty="0"/>
              <a:t>, z. B. Auszubildende, Praktikanten, Bachelor etc.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b="1" dirty="0"/>
              <a:t>Sportbegegnungen</a:t>
            </a:r>
            <a:r>
              <a:rPr lang="de-DE" sz="2400" dirty="0"/>
              <a:t>, z. B. Radsportler/innen, Fußball etc.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b="1" dirty="0"/>
              <a:t>Jubiläumsveranstaltungen</a:t>
            </a:r>
            <a:r>
              <a:rPr lang="de-DE" sz="2400" dirty="0"/>
              <a:t>, z. B. Europäisches Stadtfest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b="1" dirty="0"/>
              <a:t>Grenzüberschreitende Begegnungen</a:t>
            </a:r>
            <a:r>
              <a:rPr lang="de-DE" sz="2400" dirty="0"/>
              <a:t>, z. B. Netzwerktreffen „Grenzhoppers“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etc.</a:t>
            </a:r>
          </a:p>
          <a:p>
            <a:endParaRPr lang="de-DE" sz="2200" dirty="0"/>
          </a:p>
          <a:p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403632" y="6454913"/>
            <a:ext cx="109168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solidFill>
                  <a:prstClr val="white"/>
                </a:solidFill>
              </a:rPr>
              <a:t>10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1352315" y="6446821"/>
            <a:ext cx="9184131" cy="365125"/>
          </a:xfrm>
        </p:spPr>
        <p:txBody>
          <a:bodyPr/>
          <a:lstStyle/>
          <a:p>
            <a:pPr lvl="0"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Stadt Bocholt - Fachbereich Büro des Bürgermeisters I </a:t>
            </a:r>
            <a:r>
              <a:rPr lang="de-DE" dirty="0">
                <a:solidFill>
                  <a:prstClr val="white"/>
                </a:solidFill>
              </a:rPr>
              <a:t>Mitgliederversammlung des IPZ am 29.02.2024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8. Bespiele für Begegnungen</a:t>
            </a:r>
          </a:p>
        </p:txBody>
      </p:sp>
    </p:spTree>
    <p:extLst>
      <p:ext uri="{BB962C8B-B14F-4D97-AF65-F5344CB8AC3E}">
        <p14:creationId xmlns:p14="http://schemas.microsoft.com/office/powerpoint/2010/main" val="3164763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945821" y="1600029"/>
            <a:ext cx="10507550" cy="4838700"/>
          </a:xfrm>
        </p:spPr>
        <p:txBody>
          <a:bodyPr>
            <a:normAutofit/>
          </a:bodyPr>
          <a:lstStyle/>
          <a:p>
            <a:r>
              <a:rPr lang="de-DE" sz="2200" b="1" dirty="0"/>
              <a:t>Bocholter und </a:t>
            </a:r>
            <a:r>
              <a:rPr lang="de-DE" sz="2200" b="1" dirty="0" err="1"/>
              <a:t>Bocholterinnen</a:t>
            </a:r>
            <a:r>
              <a:rPr lang="de-DE" sz="2200" b="1" dirty="0"/>
              <a:t> in den befreundeten bzw. Partnerstädten im Jahr 2023</a:t>
            </a:r>
          </a:p>
          <a:p>
            <a:r>
              <a:rPr lang="de-DE" sz="2200" b="1" dirty="0"/>
              <a:t>234 Personen</a:t>
            </a:r>
          </a:p>
          <a:p>
            <a:endParaRPr lang="de-DE" sz="2200" b="1" dirty="0"/>
          </a:p>
          <a:p>
            <a:r>
              <a:rPr lang="de-DE" sz="2200" dirty="0"/>
              <a:t>Insgesamt: </a:t>
            </a:r>
            <a:r>
              <a:rPr lang="de-DE" sz="2200" b="1" dirty="0"/>
              <a:t>8 Begegnungsprojekte</a:t>
            </a:r>
          </a:p>
          <a:p>
            <a:br>
              <a:rPr lang="de-DE" sz="2200" dirty="0"/>
            </a:br>
            <a:r>
              <a:rPr lang="de-DE" sz="2200" b="1" dirty="0"/>
              <a:t>Gäste aus den befreundeten bzw. Partnerstädten im Jahr 2023</a:t>
            </a:r>
          </a:p>
          <a:p>
            <a:r>
              <a:rPr lang="de-DE" sz="2200" b="1" dirty="0"/>
              <a:t>114 Personen</a:t>
            </a:r>
          </a:p>
          <a:p>
            <a:endParaRPr lang="de-DE" sz="2200" b="1" dirty="0"/>
          </a:p>
          <a:p>
            <a:r>
              <a:rPr lang="de-DE" sz="2200" dirty="0"/>
              <a:t>Insgesamt: 13</a:t>
            </a:r>
            <a:r>
              <a:rPr lang="de-DE" sz="2200" b="1" dirty="0"/>
              <a:t> Begegnungsprojekte</a:t>
            </a:r>
          </a:p>
          <a:p>
            <a:endParaRPr lang="de-DE" sz="2200" dirty="0"/>
          </a:p>
          <a:p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403632" y="6454913"/>
            <a:ext cx="109168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11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1352315" y="6446821"/>
            <a:ext cx="9184131" cy="365125"/>
          </a:xfrm>
        </p:spPr>
        <p:txBody>
          <a:bodyPr/>
          <a:lstStyle/>
          <a:p>
            <a:pPr lvl="0"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Stadt Bocholt - Fachbereich Büro des Bürgermeisters I </a:t>
            </a:r>
            <a:r>
              <a:rPr lang="de-DE" dirty="0">
                <a:solidFill>
                  <a:prstClr val="white"/>
                </a:solidFill>
              </a:rPr>
              <a:t>Mitgliederversammlung des IPZ am 29.02.2024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9. Begegnungszahlen</a:t>
            </a:r>
          </a:p>
        </p:txBody>
      </p:sp>
    </p:spTree>
    <p:extLst>
      <p:ext uri="{BB962C8B-B14F-4D97-AF65-F5344CB8AC3E}">
        <p14:creationId xmlns:p14="http://schemas.microsoft.com/office/powerpoint/2010/main" val="2914440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945821" y="1374777"/>
            <a:ext cx="10831382" cy="536382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2200" b="1" dirty="0"/>
              <a:t>Enquete Kommission des Bundestages zur Zukunft des bürgerschaftlichen Engagements: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/>
              <a:t>freiwillig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/>
              <a:t>nicht auf materiellen Gewinn gerichtet (d.h. unentgeltlich)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/>
              <a:t>gemeinwohlorientiert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/>
              <a:t>öffentlich bzw. findet im öffentlichen Raum statt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/>
              <a:t>Ausübung in der Regel gemeinschaftlich / kooperativ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DE" sz="2200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de-DE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Inhalte von Städtefreund- und Städtepartnerschaften schwerpunktmäßig aus diesen Bereichen: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>
                <a:ea typeface="Calibri" panose="020F0502020204030204" pitchFamily="34" charset="0"/>
                <a:cs typeface="Times New Roman" panose="02020603050405020304" pitchFamily="18" charset="0"/>
              </a:rPr>
              <a:t>Kultur und Geschichte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>
                <a:ea typeface="Calibri" panose="020F0502020204030204" pitchFamily="34" charset="0"/>
                <a:cs typeface="Times New Roman" panose="02020603050405020304" pitchFamily="18" charset="0"/>
              </a:rPr>
              <a:t>Jugend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>
                <a:ea typeface="Calibri" panose="020F0502020204030204" pitchFamily="34" charset="0"/>
                <a:cs typeface="Times New Roman" panose="02020603050405020304" pitchFamily="18" charset="0"/>
              </a:rPr>
              <a:t>Sprachen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>
                <a:ea typeface="Calibri" panose="020F0502020204030204" pitchFamily="34" charset="0"/>
                <a:cs typeface="Times New Roman" panose="02020603050405020304" pitchFamily="18" charset="0"/>
              </a:rPr>
              <a:t>Wirtschaft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DE" sz="2200" b="1" dirty="0"/>
          </a:p>
          <a:p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13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lvl="0"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Stadt Bocholt - Fachbereich Büro des Bürgermeisters I </a:t>
            </a:r>
            <a:r>
              <a:rPr lang="de-DE" dirty="0">
                <a:solidFill>
                  <a:prstClr val="white"/>
                </a:solidFill>
              </a:rPr>
              <a:t>Mitgliederversammlung des IPZ am 29.02.2024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10. Herausforderungen in der Partnerschaftsarbeit</a:t>
            </a:r>
          </a:p>
        </p:txBody>
      </p:sp>
    </p:spTree>
    <p:extLst>
      <p:ext uri="{BB962C8B-B14F-4D97-AF65-F5344CB8AC3E}">
        <p14:creationId xmlns:p14="http://schemas.microsoft.com/office/powerpoint/2010/main" val="3811769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945821" y="1254402"/>
            <a:ext cx="10831382" cy="53638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de-DE" sz="2200" b="1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12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lvl="0"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Stadt Bocholt - Fachbereich Büro des Bürgermeisters I </a:t>
            </a:r>
            <a:r>
              <a:rPr lang="de-DE" dirty="0">
                <a:solidFill>
                  <a:prstClr val="white"/>
                </a:solidFill>
              </a:rPr>
              <a:t>Mitgliederversammlung des IPZ am 29.02.2024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10. Herausforderungen in der Partnerschaftsarbeit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945821" y="1421421"/>
            <a:ext cx="9161482" cy="4493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>
                <a:latin typeface="Arial Narrow" panose="020B0606020202030204" pitchFamily="34" charset="0"/>
              </a:rPr>
              <a:t>Herausforderungen in der Städtepartnerschaftsarbeit in den folgenden Jahren: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Arial Narrow" panose="020B0606020202030204" pitchFamily="34" charset="0"/>
              </a:rPr>
              <a:t> Verlust an Bedeutung und engagierten Mitgliedern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Arial Narrow" panose="020B0606020202030204" pitchFamily="34" charset="0"/>
              </a:rPr>
              <a:t>„Vergreisung“ der Städtefreund- und Städtepartnerschaften / Personenabhängigkeit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Arial Narrow" panose="020B0606020202030204" pitchFamily="34" charset="0"/>
              </a:rPr>
              <a:t>Stagnation der Städtefreund- und Städtepartnerschaften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Arial Narrow" panose="020B0606020202030204" pitchFamily="34" charset="0"/>
              </a:rPr>
              <a:t>Finanzierung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Arial Narrow" panose="020B0606020202030204" pitchFamily="34" charset="0"/>
              </a:rPr>
              <a:t>Sprache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Arial Narrow" panose="020B0606020202030204" pitchFamily="34" charset="0"/>
              </a:rPr>
              <a:t>Entfernung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Arial Narrow" panose="020B0606020202030204" pitchFamily="34" charset="0"/>
              </a:rPr>
              <a:t>„Konkurrenz“ mit anderen Zielen in verschiedenen Ländern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2200" b="1" dirty="0">
                <a:latin typeface="Arial Narrow" panose="020B0606020202030204" pitchFamily="34" charset="0"/>
              </a:rPr>
              <a:t>Drei Gründe für das Nachwuchsproblem in den deutschen Städtepartnerschaften: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>
                <a:latin typeface="Arial Narrow" panose="020B0606020202030204" pitchFamily="34" charset="0"/>
              </a:rPr>
              <a:t>Gesellschaftliche Veränderungen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>
                <a:latin typeface="Arial Narrow" panose="020B0606020202030204" pitchFamily="34" charset="0"/>
              </a:rPr>
              <a:t>Motivwandel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>
                <a:latin typeface="Arial Narrow" panose="020B0606020202030204" pitchFamily="34" charset="0"/>
              </a:rPr>
              <a:t>Kooperation mit Schulen durch Aufgabenvielfalt, Lehrerwechsel, Lerninhalte u.a.</a:t>
            </a:r>
          </a:p>
        </p:txBody>
      </p:sp>
    </p:spTree>
    <p:extLst>
      <p:ext uri="{BB962C8B-B14F-4D97-AF65-F5344CB8AC3E}">
        <p14:creationId xmlns:p14="http://schemas.microsoft.com/office/powerpoint/2010/main" val="1316175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945821" y="1546227"/>
            <a:ext cx="10831382" cy="5363823"/>
          </a:xfrm>
        </p:spPr>
        <p:txBody>
          <a:bodyPr>
            <a:normAutofit/>
          </a:bodyPr>
          <a:lstStyle/>
          <a:p>
            <a:r>
              <a:rPr lang="de-DE" sz="2400" b="1" dirty="0"/>
              <a:t>Partnerschaftskomitee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Gemeinnütziger Verein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Ehrenamtlich geführt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Finanzielle Unterstützung durch Kommunen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                          </a:t>
            </a:r>
            <a:r>
              <a:rPr lang="de-DE" sz="2400" b="1" dirty="0"/>
              <a:t>Pendants der Partnerschaftskomitees in den Partnerstädten</a:t>
            </a:r>
          </a:p>
          <a:p>
            <a:r>
              <a:rPr lang="de-DE" sz="2400" b="1" dirty="0">
                <a:solidFill>
                  <a:srgbClr val="FF0000"/>
                </a:solidFill>
              </a:rPr>
              <a:t>ABER:</a:t>
            </a:r>
          </a:p>
          <a:p>
            <a:r>
              <a:rPr lang="de-DE" sz="2400" b="1" dirty="0">
                <a:solidFill>
                  <a:srgbClr val="FF0000"/>
                </a:solidFill>
              </a:rPr>
              <a:t>Vereine haben Nachwuchssorgen in Vorständen!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14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lvl="0"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Stadt Bocholt - Fachbereich Büro des Bürgermeisters I </a:t>
            </a:r>
            <a:r>
              <a:rPr lang="de-DE" dirty="0">
                <a:solidFill>
                  <a:prstClr val="white"/>
                </a:solidFill>
              </a:rPr>
              <a:t>Mitgliederversammlung des IPZ am 29.02.2024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11. Lösungsansätze</a:t>
            </a:r>
          </a:p>
        </p:txBody>
      </p:sp>
      <p:sp>
        <p:nvSpPr>
          <p:cNvPr id="5" name="Pfeil nach unten 4"/>
          <p:cNvSpPr/>
          <p:nvPr/>
        </p:nvSpPr>
        <p:spPr>
          <a:xfrm>
            <a:off x="5833505" y="3249730"/>
            <a:ext cx="484632" cy="97840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40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945821" y="1546227"/>
            <a:ext cx="10831382" cy="5363823"/>
          </a:xfrm>
        </p:spPr>
        <p:txBody>
          <a:bodyPr>
            <a:normAutofit/>
          </a:bodyPr>
          <a:lstStyle/>
          <a:p>
            <a:r>
              <a:rPr lang="de-DE" sz="2400" b="1" dirty="0"/>
              <a:t>Partnerschaftskomitee</a:t>
            </a:r>
          </a:p>
          <a:p>
            <a:endParaRPr lang="de-DE" sz="2400" b="1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Gemeinnütziger Verein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Ehrenamtliche Vorstandsmitglieder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Finanzielle Unterstützung durch Kommunen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/>
              <a:t>und</a:t>
            </a:r>
            <a:r>
              <a:rPr lang="de-DE" sz="2400" dirty="0"/>
              <a:t> </a:t>
            </a:r>
            <a:r>
              <a:rPr lang="de-DE" sz="2400" b="1" dirty="0">
                <a:solidFill>
                  <a:srgbClr val="FF0000"/>
                </a:solidFill>
              </a:rPr>
              <a:t>personelle</a:t>
            </a:r>
            <a:r>
              <a:rPr lang="de-DE" sz="2400" dirty="0"/>
              <a:t> </a:t>
            </a:r>
            <a:r>
              <a:rPr lang="de-DE" sz="2400" b="1" dirty="0">
                <a:solidFill>
                  <a:srgbClr val="FF0000"/>
                </a:solidFill>
              </a:rPr>
              <a:t>Unterstützung</a:t>
            </a:r>
            <a:r>
              <a:rPr lang="de-DE" sz="2400" dirty="0"/>
              <a:t> (z. B. Geschäftsführung) durch Kommunen</a:t>
            </a:r>
          </a:p>
          <a:p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15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lvl="0"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Stadt Bocholt - Fachbereich Büro des Bürgermeisters I </a:t>
            </a:r>
            <a:r>
              <a:rPr lang="de-DE" dirty="0">
                <a:solidFill>
                  <a:prstClr val="white"/>
                </a:solidFill>
              </a:rPr>
              <a:t>Mitgliederversammlung des IPZ am 29.02.2024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11. Lösungsansätze</a:t>
            </a:r>
          </a:p>
        </p:txBody>
      </p:sp>
      <p:sp>
        <p:nvSpPr>
          <p:cNvPr id="6" name="Pfeil nach unten 5"/>
          <p:cNvSpPr/>
          <p:nvPr/>
        </p:nvSpPr>
        <p:spPr>
          <a:xfrm>
            <a:off x="5833505" y="3738934"/>
            <a:ext cx="484632" cy="97840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9878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945821" y="1448123"/>
            <a:ext cx="10831382" cy="5363823"/>
          </a:xfrm>
        </p:spPr>
        <p:txBody>
          <a:bodyPr>
            <a:normAutofit/>
          </a:bodyPr>
          <a:lstStyle/>
          <a:p>
            <a:r>
              <a:rPr lang="de-DE" sz="2400" b="1" dirty="0"/>
              <a:t>Synergieeffekte eines Partnerschaftskomitees mit personeller Unterstützung durch Kommune: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u="sng" dirty="0"/>
              <a:t>Ein</a:t>
            </a:r>
            <a:r>
              <a:rPr lang="de-DE" sz="2400" u="sng" dirty="0"/>
              <a:t> </a:t>
            </a:r>
            <a:r>
              <a:rPr lang="de-DE" sz="2400" b="1" dirty="0"/>
              <a:t>Vorstand</a:t>
            </a:r>
            <a:r>
              <a:rPr lang="de-DE" sz="2400" dirty="0"/>
              <a:t> nach BGB mit „Leistungsträger/innen“ (vgl. „Vereinsfusion“)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400" b="1" dirty="0"/>
              <a:t>Abteilungsleitungen</a:t>
            </a:r>
            <a:r>
              <a:rPr lang="de-DE" sz="2400" dirty="0"/>
              <a:t> (vgl. Sportvereine) = Vorsitzende der Vereine, die sich ehrenamtlich um die Partnerschaften kümmern (ggf. ergänzt um weitere „Leistungsträger/innen)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400" b="1" dirty="0"/>
              <a:t>Entlastung durch Geschäftsführung</a:t>
            </a:r>
            <a:r>
              <a:rPr lang="de-DE" sz="2400" dirty="0"/>
              <a:t> in der Bürokratie (z.B. Mitgliederpflege, steuerliche Aspekte, Öffentlichkeitsarbeit etc.)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400" b="1" dirty="0"/>
              <a:t>Gemeinsamer Mitgliederbrief </a:t>
            </a:r>
            <a:r>
              <a:rPr lang="de-DE" sz="2400" dirty="0"/>
              <a:t>für mehr Aufmerksamkeit und Mitgliedergewinnung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400" b="1" dirty="0"/>
              <a:t>Gemeinsame Homepage / Social media-Auftritte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400" b="1" dirty="0"/>
              <a:t>Öffnung </a:t>
            </a:r>
            <a:r>
              <a:rPr lang="de-DE" sz="2400" dirty="0"/>
              <a:t>für interessierte Gruppen und Einzelpersonen und </a:t>
            </a:r>
            <a:r>
              <a:rPr lang="de-DE" sz="2400" b="1" dirty="0"/>
              <a:t>projektorientiertes Arbeiten </a:t>
            </a:r>
            <a:r>
              <a:rPr lang="de-DE" sz="2400" dirty="0"/>
              <a:t>als Chance für Nachwuchsgewinnung </a:t>
            </a:r>
            <a:r>
              <a:rPr lang="de-DE" sz="2400"/>
              <a:t>und Vielfalt</a:t>
            </a:r>
            <a:endParaRPr lang="de-DE" sz="24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400" b="1" dirty="0"/>
              <a:t>Gemeinsame Angebote für junge Menschen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etc.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16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lvl="0"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Stadt Bocholt - Fachbereich Büro des Bürgermeisters I </a:t>
            </a:r>
            <a:r>
              <a:rPr lang="de-DE" dirty="0">
                <a:solidFill>
                  <a:prstClr val="white"/>
                </a:solidFill>
              </a:rPr>
              <a:t>Mitgliederversammlung des IPZ am 29.02.2024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11. Lösungsansätze</a:t>
            </a:r>
          </a:p>
        </p:txBody>
      </p:sp>
    </p:spTree>
    <p:extLst>
      <p:ext uri="{BB962C8B-B14F-4D97-AF65-F5344CB8AC3E}">
        <p14:creationId xmlns:p14="http://schemas.microsoft.com/office/powerpoint/2010/main" val="4061980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17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lvl="0"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Stadt Bocholt - Fachbereich Büro des Bürgermeisters I </a:t>
            </a:r>
            <a:r>
              <a:rPr lang="de-DE" dirty="0">
                <a:solidFill>
                  <a:prstClr val="white"/>
                </a:solidFill>
              </a:rPr>
              <a:t>Mitgliederversammlung des IPZ am 29.02.2024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11. Fragen</a:t>
            </a:r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3267" y="1155032"/>
            <a:ext cx="3572566" cy="3572566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9988" y="4872599"/>
            <a:ext cx="8309568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7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945821" y="1145408"/>
            <a:ext cx="11161958" cy="5929162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60000"/>
              </a:lnSpc>
              <a:spcBef>
                <a:spcPts val="0"/>
              </a:spcBef>
              <a:buAutoNum type="arabicPeriod"/>
            </a:pPr>
            <a:r>
              <a:rPr lang="de-DE" sz="2400" dirty="0"/>
              <a:t>Verortung der Stelle „Europabeauftragte“ in der Stadt Bocholt</a:t>
            </a:r>
          </a:p>
          <a:p>
            <a:pPr marL="457200" indent="-457200">
              <a:lnSpc>
                <a:spcPct val="160000"/>
              </a:lnSpc>
              <a:spcBef>
                <a:spcPts val="0"/>
              </a:spcBef>
              <a:buAutoNum type="arabicPeriod"/>
            </a:pPr>
            <a:r>
              <a:rPr lang="de-DE" sz="2400" dirty="0"/>
              <a:t>Säulen der kommunalen Europaarbeit</a:t>
            </a:r>
          </a:p>
          <a:p>
            <a:pPr marL="457200" indent="-457200">
              <a:lnSpc>
                <a:spcPct val="160000"/>
              </a:lnSpc>
              <a:spcBef>
                <a:spcPts val="0"/>
              </a:spcBef>
              <a:buAutoNum type="arabicPeriod"/>
            </a:pPr>
            <a:r>
              <a:rPr lang="de-DE" sz="2400" dirty="0"/>
              <a:t>Mehrwert der kommunalen Europaarbeit</a:t>
            </a:r>
          </a:p>
          <a:p>
            <a:pPr marL="457200" indent="-457200">
              <a:lnSpc>
                <a:spcPct val="160000"/>
              </a:lnSpc>
              <a:spcBef>
                <a:spcPts val="0"/>
              </a:spcBef>
              <a:buAutoNum type="arabicPeriod"/>
            </a:pPr>
            <a:r>
              <a:rPr lang="de-DE" sz="2400" dirty="0"/>
              <a:t>Aufgaben der Stelle „Europabeauftragte“</a:t>
            </a:r>
          </a:p>
          <a:p>
            <a:pPr marL="457200" indent="-457200">
              <a:lnSpc>
                <a:spcPct val="160000"/>
              </a:lnSpc>
              <a:spcBef>
                <a:spcPts val="0"/>
              </a:spcBef>
              <a:buAutoNum type="arabicPeriod"/>
            </a:pPr>
            <a:r>
              <a:rPr lang="de-DE" sz="2400" dirty="0"/>
              <a:t>Budget 2024</a:t>
            </a:r>
          </a:p>
          <a:p>
            <a:pPr marL="457200" indent="-457200">
              <a:lnSpc>
                <a:spcPct val="160000"/>
              </a:lnSpc>
              <a:spcBef>
                <a:spcPts val="0"/>
              </a:spcBef>
              <a:buAutoNum type="arabicPeriod"/>
            </a:pPr>
            <a:r>
              <a:rPr lang="de-DE" sz="2400" dirty="0"/>
              <a:t>Befreundete und Partnerstädte</a:t>
            </a:r>
          </a:p>
          <a:p>
            <a:pPr marL="457200" indent="-457200">
              <a:lnSpc>
                <a:spcPct val="160000"/>
              </a:lnSpc>
              <a:spcBef>
                <a:spcPts val="0"/>
              </a:spcBef>
              <a:buAutoNum type="arabicPeriod"/>
            </a:pPr>
            <a:r>
              <a:rPr lang="de-DE" sz="2400" dirty="0"/>
              <a:t>Kooperationspartner und Stakeholder</a:t>
            </a:r>
          </a:p>
          <a:p>
            <a:pPr marL="457200" indent="-457200">
              <a:lnSpc>
                <a:spcPct val="160000"/>
              </a:lnSpc>
              <a:spcBef>
                <a:spcPts val="0"/>
              </a:spcBef>
              <a:buAutoNum type="arabicPeriod"/>
            </a:pPr>
            <a:r>
              <a:rPr lang="de-DE" sz="2400" dirty="0"/>
              <a:t>Beispiele für Begegnungen</a:t>
            </a:r>
          </a:p>
          <a:p>
            <a:pPr marL="457200" indent="-457200">
              <a:lnSpc>
                <a:spcPct val="160000"/>
              </a:lnSpc>
              <a:spcBef>
                <a:spcPts val="0"/>
              </a:spcBef>
              <a:buAutoNum type="arabicPeriod"/>
            </a:pPr>
            <a:r>
              <a:rPr lang="de-DE" sz="2400" dirty="0"/>
              <a:t>Begegnungszahlen</a:t>
            </a:r>
          </a:p>
          <a:p>
            <a:pPr marL="457200" indent="-457200">
              <a:lnSpc>
                <a:spcPct val="160000"/>
              </a:lnSpc>
              <a:spcBef>
                <a:spcPts val="0"/>
              </a:spcBef>
              <a:buAutoNum type="arabicPeriod"/>
            </a:pPr>
            <a:r>
              <a:rPr lang="de-DE" sz="2400" dirty="0"/>
              <a:t>Herausforderungen in der Partnerschaftsarbeit</a:t>
            </a:r>
          </a:p>
          <a:p>
            <a:pPr marL="457200" indent="-457200">
              <a:lnSpc>
                <a:spcPct val="160000"/>
              </a:lnSpc>
              <a:spcBef>
                <a:spcPts val="0"/>
              </a:spcBef>
              <a:buAutoNum type="arabicPeriod"/>
            </a:pPr>
            <a:r>
              <a:rPr lang="de-DE" sz="2400" dirty="0"/>
              <a:t>Lösungsansätze</a:t>
            </a:r>
          </a:p>
          <a:p>
            <a:pPr marL="457200" indent="-457200">
              <a:lnSpc>
                <a:spcPct val="160000"/>
              </a:lnSpc>
              <a:spcBef>
                <a:spcPts val="0"/>
              </a:spcBef>
              <a:buAutoNum type="arabicPeriod"/>
            </a:pPr>
            <a:r>
              <a:rPr lang="de-DE" sz="2400" dirty="0"/>
              <a:t>Fragen</a:t>
            </a:r>
            <a:br>
              <a:rPr lang="de-DE" sz="2200" dirty="0"/>
            </a:b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solidFill>
                  <a:prstClr val="white"/>
                </a:solidFill>
              </a:rPr>
              <a:t>2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lvl="0"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Stadt Bocholt - Fachbereich Büro des Bürgermeisters I </a:t>
            </a:r>
            <a:r>
              <a:rPr lang="de-DE" dirty="0">
                <a:solidFill>
                  <a:prstClr val="white"/>
                </a:solidFill>
              </a:rPr>
              <a:t>Mitgliederversammlung des PZ am 29.02.2024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945821" y="268523"/>
            <a:ext cx="10260000" cy="626627"/>
          </a:xfrm>
        </p:spPr>
        <p:txBody>
          <a:bodyPr>
            <a:normAutofit/>
          </a:bodyPr>
          <a:lstStyle/>
          <a:p>
            <a:r>
              <a:rPr lang="de-DE" b="1" dirty="0"/>
              <a:t>Inhalt</a:t>
            </a:r>
          </a:p>
        </p:txBody>
      </p:sp>
    </p:spTree>
    <p:extLst>
      <p:ext uri="{BB962C8B-B14F-4D97-AF65-F5344CB8AC3E}">
        <p14:creationId xmlns:p14="http://schemas.microsoft.com/office/powerpoint/2010/main" val="208641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945821" y="1575043"/>
            <a:ext cx="10842757" cy="47295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2200" b="1" dirty="0"/>
              <a:t>Stadtverwaltung Bocholt:</a:t>
            </a:r>
          </a:p>
          <a:p>
            <a:pPr>
              <a:spcBef>
                <a:spcPts val="0"/>
              </a:spcBef>
            </a:pPr>
            <a:endParaRPr lang="de-DE" sz="2200" b="1" dirty="0"/>
          </a:p>
          <a:p>
            <a:pPr>
              <a:spcBef>
                <a:spcPts val="0"/>
              </a:spcBef>
            </a:pPr>
            <a:r>
              <a:rPr lang="de-DE" sz="2200" b="1" dirty="0"/>
              <a:t>Büro des Bürgermeisters </a:t>
            </a:r>
            <a:r>
              <a:rPr lang="de-DE" sz="2200" dirty="0"/>
              <a:t>– Geschäftsbereich Sitzungsdienst und Internationales</a:t>
            </a:r>
          </a:p>
          <a:p>
            <a:pPr>
              <a:spcBef>
                <a:spcPts val="0"/>
              </a:spcBef>
            </a:pPr>
            <a:endParaRPr lang="de-DE" sz="2200" dirty="0"/>
          </a:p>
          <a:p>
            <a:pPr>
              <a:spcBef>
                <a:spcPts val="0"/>
              </a:spcBef>
            </a:pPr>
            <a:r>
              <a:rPr lang="de-DE" sz="2200" b="1" dirty="0"/>
              <a:t>1 Vollzeitstelle </a:t>
            </a:r>
            <a:r>
              <a:rPr lang="de-DE" sz="2200" dirty="0"/>
              <a:t>(aktuell: Tarifbeschäftigte mit 39 Stunden in EG 10)</a:t>
            </a:r>
          </a:p>
          <a:p>
            <a:pPr>
              <a:spcBef>
                <a:spcPts val="0"/>
              </a:spcBef>
            </a:pPr>
            <a:endParaRPr lang="de-DE" sz="2200" dirty="0"/>
          </a:p>
          <a:p>
            <a:pPr>
              <a:spcBef>
                <a:spcPts val="0"/>
              </a:spcBef>
            </a:pPr>
            <a:endParaRPr lang="de-DE" sz="2200" dirty="0"/>
          </a:p>
          <a:p>
            <a:pPr>
              <a:spcBef>
                <a:spcPts val="0"/>
              </a:spcBef>
            </a:pPr>
            <a:r>
              <a:rPr lang="de-DE" sz="2200" b="1" dirty="0"/>
              <a:t>Zuständige politische Gremien:</a:t>
            </a:r>
          </a:p>
          <a:p>
            <a:pPr>
              <a:spcBef>
                <a:spcPts val="0"/>
              </a:spcBef>
            </a:pPr>
            <a:endParaRPr lang="de-DE" sz="2200" b="1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/>
              <a:t>Ausschuss für Kultur und Städtepartnerschaften der Stadt Bocholt</a:t>
            </a:r>
            <a:br>
              <a:rPr lang="de-DE" sz="2200" dirty="0"/>
            </a:br>
            <a:endParaRPr lang="de-DE" sz="2200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/>
              <a:t>Internationaler Beratungsausschuss zwischen der Stadt Bocholt und der Gemeente Aalten (NL)</a:t>
            </a:r>
          </a:p>
          <a:p>
            <a:pPr>
              <a:spcBef>
                <a:spcPts val="0"/>
              </a:spcBef>
            </a:pPr>
            <a:br>
              <a:rPr lang="de-DE" sz="2200" dirty="0"/>
            </a:b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3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lvl="0"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Stadt Bocholt - Fachbereich Büro des Bürgermeisters I </a:t>
            </a:r>
            <a:r>
              <a:rPr lang="de-DE" dirty="0">
                <a:solidFill>
                  <a:prstClr val="white"/>
                </a:solidFill>
              </a:rPr>
              <a:t>Mitgliederversammlung des IPZ am 29.02.2024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945821" y="268523"/>
            <a:ext cx="10260000" cy="626627"/>
          </a:xfrm>
        </p:spPr>
        <p:txBody>
          <a:bodyPr>
            <a:normAutofit/>
          </a:bodyPr>
          <a:lstStyle/>
          <a:p>
            <a:r>
              <a:rPr lang="de-DE" b="1" dirty="0"/>
              <a:t>1. Verortung der Stelle „Europabeauftragte“</a:t>
            </a:r>
          </a:p>
        </p:txBody>
      </p:sp>
    </p:spTree>
    <p:extLst>
      <p:ext uri="{BB962C8B-B14F-4D97-AF65-F5344CB8AC3E}">
        <p14:creationId xmlns:p14="http://schemas.microsoft.com/office/powerpoint/2010/main" val="698726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945821" y="1568998"/>
            <a:ext cx="10507550" cy="464130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Vernetzung</a:t>
            </a:r>
            <a:br>
              <a:rPr lang="de-DE" sz="2200" dirty="0"/>
            </a:br>
            <a:r>
              <a:rPr lang="de-DE" sz="22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Planung und Durchführung europäischer Projekte</a:t>
            </a:r>
            <a:br>
              <a:rPr lang="de-DE" sz="2200" dirty="0"/>
            </a:b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Fördermittelakquise</a:t>
            </a:r>
            <a:br>
              <a:rPr lang="de-DE" sz="2200" dirty="0"/>
            </a:b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EU-Rechtsetzung und EU-Politik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Arial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403632" y="6454913"/>
            <a:ext cx="109168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1352315" y="6446821"/>
            <a:ext cx="9184131" cy="365125"/>
          </a:xfrm>
        </p:spPr>
        <p:txBody>
          <a:bodyPr/>
          <a:lstStyle/>
          <a:p>
            <a:pPr lvl="0"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Stadt Bocholt - Fachbereich Büro des Bürgermeisters I </a:t>
            </a:r>
            <a:r>
              <a:rPr lang="de-DE" dirty="0">
                <a:solidFill>
                  <a:prstClr val="white"/>
                </a:solidFill>
              </a:rPr>
              <a:t>Mitgliederversammlung des IPZ am 29.02.2024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2. Säulen der kommunalen Europaarbeit</a:t>
            </a:r>
          </a:p>
        </p:txBody>
      </p:sp>
      <p:sp>
        <p:nvSpPr>
          <p:cNvPr id="5" name="Pfeil nach unten 4"/>
          <p:cNvSpPr/>
          <p:nvPr/>
        </p:nvSpPr>
        <p:spPr>
          <a:xfrm>
            <a:off x="5833505" y="4048125"/>
            <a:ext cx="484632" cy="97840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132809" y="5263054"/>
            <a:ext cx="63706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Steigerung der Europafähigkeit der Kommune</a:t>
            </a:r>
          </a:p>
        </p:txBody>
      </p:sp>
    </p:spTree>
    <p:extLst>
      <p:ext uri="{BB962C8B-B14F-4D97-AF65-F5344CB8AC3E}">
        <p14:creationId xmlns:p14="http://schemas.microsoft.com/office/powerpoint/2010/main" val="192753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940974" y="1566883"/>
            <a:ext cx="10507550" cy="445999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Basis für den </a:t>
            </a:r>
            <a:r>
              <a:rPr lang="de-DE" sz="2400" b="1" dirty="0"/>
              <a:t>Dialog in der Stadtgesellschaft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Europaarbeit ist </a:t>
            </a:r>
            <a:r>
              <a:rPr lang="de-DE" sz="2400" b="1" dirty="0"/>
              <a:t>Instrument der kommunalen Außenpolitik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Europabeauftragte ist </a:t>
            </a:r>
            <a:r>
              <a:rPr lang="de-DE" sz="2400" b="1" dirty="0"/>
              <a:t>Bindeglied zwischen Politik, Verwaltung und Zivilgesellschaft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/>
              <a:t>Chance von Kooperation </a:t>
            </a:r>
            <a:r>
              <a:rPr lang="de-DE" sz="2400" dirty="0"/>
              <a:t>mit örtlichen Partnern, z.B. Vereine, Schulen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/>
              <a:t>Einbindung</a:t>
            </a:r>
            <a:r>
              <a:rPr lang="de-DE" sz="2400" dirty="0"/>
              <a:t> von </a:t>
            </a:r>
            <a:r>
              <a:rPr lang="de-DE" sz="2400" b="1" dirty="0"/>
              <a:t>Sachverstand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/>
              <a:t>Erweiterung</a:t>
            </a:r>
            <a:r>
              <a:rPr lang="de-DE" sz="2400" dirty="0"/>
              <a:t> des kommunalen </a:t>
            </a:r>
            <a:r>
              <a:rPr lang="de-DE" sz="2400" b="1" dirty="0"/>
              <a:t>Handlungsspielraums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/>
              <a:t>Kompetenzgewinn</a:t>
            </a:r>
            <a:r>
              <a:rPr lang="de-DE" sz="2400" dirty="0"/>
              <a:t> durch fachlichen Austausch mit europäischen Kommunen in bestehenden oder neuen Netzwerken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Stärkere </a:t>
            </a:r>
            <a:r>
              <a:rPr lang="de-DE" sz="2400" b="1" dirty="0"/>
              <a:t>Profilierung der Stadt</a:t>
            </a:r>
            <a:r>
              <a:rPr lang="de-DE" sz="2400" dirty="0"/>
              <a:t> - Imagesteigerung mit Marke „Europastadt“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etc.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403632" y="6454913"/>
            <a:ext cx="109168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1352315" y="6446821"/>
            <a:ext cx="9184131" cy="365125"/>
          </a:xfrm>
        </p:spPr>
        <p:txBody>
          <a:bodyPr/>
          <a:lstStyle/>
          <a:p>
            <a:pPr lvl="0"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Stadt Bocholt - Fachbereich Büro des Bürgermeisters I </a:t>
            </a:r>
            <a:r>
              <a:rPr lang="de-DE" dirty="0">
                <a:solidFill>
                  <a:prstClr val="white"/>
                </a:solidFill>
              </a:rPr>
              <a:t>Mitgliederversammlung des IPZ am 29.02.2024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3. Mehrwert der kommunalen Europaarbeit</a:t>
            </a:r>
          </a:p>
        </p:txBody>
      </p:sp>
    </p:spTree>
    <p:extLst>
      <p:ext uri="{BB962C8B-B14F-4D97-AF65-F5344CB8AC3E}">
        <p14:creationId xmlns:p14="http://schemas.microsoft.com/office/powerpoint/2010/main" val="2209333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945821" y="1640214"/>
            <a:ext cx="10842757" cy="3912861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b="1" dirty="0"/>
              <a:t>Koordination, Pflege und Förderung </a:t>
            </a:r>
            <a:r>
              <a:rPr lang="de-DE" sz="2200" dirty="0"/>
              <a:t>der Städtepartnerschaften und –</a:t>
            </a:r>
            <a:r>
              <a:rPr lang="de-DE" sz="2200" dirty="0" err="1"/>
              <a:t>freundschaften</a:t>
            </a:r>
            <a:r>
              <a:rPr lang="de-DE" sz="2200" dirty="0"/>
              <a:t> sowie Solidaritätspartnerschaft und der anderen internationalen Kontakte der Stadt Bocholt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b="1" dirty="0"/>
              <a:t>Pflege der grenzüberschreitenden Zusammenarbeit </a:t>
            </a:r>
            <a:r>
              <a:rPr lang="de-DE" sz="2200" dirty="0"/>
              <a:t>mit den Niederlanden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b="1" dirty="0"/>
              <a:t>Akquise, Anwendung, Abrechnung von Drittmitteln/Förderungen </a:t>
            </a:r>
            <a:r>
              <a:rPr lang="de-DE" sz="2200" dirty="0"/>
              <a:t>und tlw. Durchführung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/>
              <a:t>internationale </a:t>
            </a:r>
            <a:r>
              <a:rPr lang="de-DE" sz="2200" b="1" dirty="0"/>
              <a:t>Repräsentation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b="1" dirty="0"/>
              <a:t>Marketing und Beschaffung </a:t>
            </a:r>
            <a:r>
              <a:rPr lang="de-DE" sz="2200" dirty="0"/>
              <a:t>für den europäischen und internationalen Bereich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/>
              <a:t>Rechnungsstelle und </a:t>
            </a:r>
            <a:r>
              <a:rPr lang="de-DE" sz="2200" b="1" dirty="0"/>
              <a:t>Budgetverantwortung</a:t>
            </a:r>
            <a:r>
              <a:rPr lang="de-DE" sz="2200" dirty="0"/>
              <a:t> </a:t>
            </a:r>
            <a:br>
              <a:rPr lang="de-DE" sz="2200" dirty="0"/>
            </a:b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lvl="0"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Stadt Bocholt - Fachbereich Büro des Bürgermeisters I </a:t>
            </a:r>
            <a:r>
              <a:rPr lang="de-DE" dirty="0">
                <a:solidFill>
                  <a:prstClr val="white"/>
                </a:solidFill>
              </a:rPr>
              <a:t>Mitgliederversammlung des IPZ am 29.02.2204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945821" y="268523"/>
            <a:ext cx="10260000" cy="626627"/>
          </a:xfrm>
        </p:spPr>
        <p:txBody>
          <a:bodyPr>
            <a:normAutofit/>
          </a:bodyPr>
          <a:lstStyle/>
          <a:p>
            <a:r>
              <a:rPr lang="de-DE" b="1" dirty="0"/>
              <a:t>4. Aufgaben der Stelle „Europabeauftragte“</a:t>
            </a:r>
          </a:p>
        </p:txBody>
      </p:sp>
    </p:spTree>
    <p:extLst>
      <p:ext uri="{BB962C8B-B14F-4D97-AF65-F5344CB8AC3E}">
        <p14:creationId xmlns:p14="http://schemas.microsoft.com/office/powerpoint/2010/main" val="3331381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945821" y="1661770"/>
            <a:ext cx="10831382" cy="4536899"/>
          </a:xfrm>
        </p:spPr>
        <p:txBody>
          <a:bodyPr>
            <a:normAutofit/>
          </a:bodyPr>
          <a:lstStyle/>
          <a:p>
            <a:r>
              <a:rPr lang="de-DE" sz="2200" b="1" dirty="0"/>
              <a:t>Ausgaben</a:t>
            </a:r>
          </a:p>
          <a:p>
            <a:r>
              <a:rPr lang="de-DE" sz="2200" dirty="0"/>
              <a:t>161.000 Euro – Aufwendungen für sonstige Dienstleistungen</a:t>
            </a:r>
          </a:p>
          <a:p>
            <a:r>
              <a:rPr lang="de-DE" sz="2200" dirty="0"/>
              <a:t>  17.000 Euro – Zuweisungen und Zuschüsse nach Zuschussrichtlinien 2023</a:t>
            </a:r>
          </a:p>
          <a:p>
            <a:endParaRPr lang="de-DE" sz="2200" b="1" dirty="0"/>
          </a:p>
          <a:p>
            <a:r>
              <a:rPr lang="de-DE" sz="2200" b="1" dirty="0"/>
              <a:t>Einnahmen</a:t>
            </a:r>
          </a:p>
          <a:p>
            <a:r>
              <a:rPr lang="de-DE" sz="2200" dirty="0"/>
              <a:t>89.700 Euro – Zuweisungen und Zuschüsse sowie privatrechtliche Entgelte</a:t>
            </a:r>
          </a:p>
          <a:p>
            <a:endParaRPr lang="de-DE" sz="2400" dirty="0"/>
          </a:p>
          <a:p>
            <a:r>
              <a:rPr lang="de-DE" sz="2200" b="1" dirty="0"/>
              <a:t>Rd. 50 % der Ausgaben werden durch Zuweisungen und Zuschüsse refinanziert.</a:t>
            </a:r>
          </a:p>
          <a:p>
            <a:endParaRPr lang="de-DE" sz="2200" b="1" dirty="0"/>
          </a:p>
          <a:p>
            <a:r>
              <a:rPr lang="de-DE" sz="1100" b="1" dirty="0"/>
              <a:t>* Nicht enthalten sind Personal- und Bürokosten.</a:t>
            </a:r>
          </a:p>
          <a:p>
            <a:endParaRPr lang="de-DE" sz="22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lvl="0"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Stadt Bocholt - Fachbereich Büro des Bürgermeisters I </a:t>
            </a:r>
            <a:r>
              <a:rPr lang="de-DE" dirty="0">
                <a:solidFill>
                  <a:prstClr val="white"/>
                </a:solidFill>
              </a:rPr>
              <a:t>Mitgliederversammlung des IPZ am 29.02.2024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5. Budget 2024</a:t>
            </a:r>
          </a:p>
        </p:txBody>
      </p:sp>
    </p:spTree>
    <p:extLst>
      <p:ext uri="{BB962C8B-B14F-4D97-AF65-F5344CB8AC3E}">
        <p14:creationId xmlns:p14="http://schemas.microsoft.com/office/powerpoint/2010/main" val="1410622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6578142" y="1278264"/>
            <a:ext cx="5451933" cy="500806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sz="2200" b="1" dirty="0" err="1"/>
              <a:t>Aurillac</a:t>
            </a:r>
            <a:r>
              <a:rPr lang="de-DE" sz="2200" b="1" dirty="0"/>
              <a:t> und Arpajon-</a:t>
            </a:r>
            <a:r>
              <a:rPr lang="de-DE" sz="2200" b="1" dirty="0" err="1"/>
              <a:t>sur</a:t>
            </a:r>
            <a:r>
              <a:rPr lang="de-DE" sz="2200" b="1" dirty="0"/>
              <a:t>-</a:t>
            </a:r>
            <a:r>
              <a:rPr lang="de-DE" sz="2200" b="1" dirty="0" err="1"/>
              <a:t>Cère</a:t>
            </a:r>
            <a:r>
              <a:rPr lang="de-DE" sz="2200" b="1" dirty="0"/>
              <a:t> </a:t>
            </a:r>
            <a:r>
              <a:rPr lang="de-DE" sz="2200" dirty="0"/>
              <a:t>(Frankreich)</a:t>
            </a:r>
            <a:br>
              <a:rPr lang="de-DE" sz="2200" dirty="0"/>
            </a:br>
            <a:r>
              <a:rPr lang="de-DE" sz="2200" b="1" dirty="0"/>
              <a:t>Bocholt</a:t>
            </a:r>
            <a:r>
              <a:rPr lang="de-DE" sz="2200" dirty="0"/>
              <a:t> (Belgien)</a:t>
            </a:r>
            <a:br>
              <a:rPr lang="de-DE" sz="2200" dirty="0"/>
            </a:br>
            <a:r>
              <a:rPr lang="de-DE" sz="2200" b="1" dirty="0"/>
              <a:t>Rossendale</a:t>
            </a:r>
            <a:r>
              <a:rPr lang="de-DE" sz="2200" dirty="0"/>
              <a:t> (Großbritannien)</a:t>
            </a:r>
            <a:br>
              <a:rPr lang="de-DE" sz="2200" dirty="0"/>
            </a:br>
            <a:r>
              <a:rPr lang="de-DE" sz="2200" b="1" dirty="0" err="1"/>
              <a:t>Akmene</a:t>
            </a:r>
            <a:r>
              <a:rPr lang="de-DE" sz="2200" dirty="0"/>
              <a:t> (Litauen)</a:t>
            </a:r>
            <a:br>
              <a:rPr lang="de-DE" sz="2200" dirty="0"/>
            </a:br>
            <a:r>
              <a:rPr lang="de-DE" sz="2200" b="1" dirty="0"/>
              <a:t>Wuxi</a:t>
            </a:r>
            <a:r>
              <a:rPr lang="de-DE" sz="2200" dirty="0"/>
              <a:t> (VR China)</a:t>
            </a:r>
            <a:br>
              <a:rPr lang="de-DE" sz="2200" dirty="0"/>
            </a:br>
            <a:r>
              <a:rPr lang="de-DE" sz="2200" b="1" dirty="0" err="1"/>
              <a:t>Vlora</a:t>
            </a:r>
            <a:r>
              <a:rPr lang="de-DE" sz="2200" b="1" dirty="0"/>
              <a:t> </a:t>
            </a:r>
            <a:r>
              <a:rPr lang="de-DE" sz="2200" dirty="0"/>
              <a:t>(Albanien)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sz="2200" dirty="0"/>
              <a:t>sowie</a:t>
            </a:r>
            <a:br>
              <a:rPr lang="de-DE" sz="2200" dirty="0"/>
            </a:br>
            <a:r>
              <a:rPr lang="de-DE" sz="2200" dirty="0"/>
              <a:t>7 </a:t>
            </a:r>
            <a:r>
              <a:rPr lang="de-DE" sz="2200" b="1" dirty="0"/>
              <a:t>niederländische Nachbarkommunen </a:t>
            </a:r>
            <a:r>
              <a:rPr lang="de-DE" sz="2200" dirty="0"/>
              <a:t>und</a:t>
            </a:r>
            <a:br>
              <a:rPr lang="de-DE" sz="2200" dirty="0"/>
            </a:br>
            <a:r>
              <a:rPr lang="de-DE" sz="2200" b="1" dirty="0"/>
              <a:t>Internationale</a:t>
            </a:r>
            <a:r>
              <a:rPr lang="de-DE" sz="2200" dirty="0"/>
              <a:t> und </a:t>
            </a:r>
            <a:r>
              <a:rPr lang="de-DE" sz="2200" b="1" dirty="0"/>
              <a:t>europäische Kontakte </a:t>
            </a:r>
            <a:r>
              <a:rPr lang="de-DE" sz="2200" dirty="0"/>
              <a:t>Bocholter Organisationen, Schulen und Vereine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8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lvl="0"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Stadt Bocholt - Fachbereich Büro des Bürgermeisters I </a:t>
            </a:r>
            <a:r>
              <a:rPr lang="de-DE" dirty="0">
                <a:solidFill>
                  <a:prstClr val="white"/>
                </a:solidFill>
              </a:rPr>
              <a:t>Mitgliederversammlung des IPZ am 29.02.2024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945821" y="290125"/>
            <a:ext cx="10260000" cy="626627"/>
          </a:xfrm>
        </p:spPr>
        <p:txBody>
          <a:bodyPr>
            <a:normAutofit/>
          </a:bodyPr>
          <a:lstStyle/>
          <a:p>
            <a:r>
              <a:rPr lang="de-DE" b="1" dirty="0"/>
              <a:t>6. Befreundete und Partnerstädte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90554" y="3019425"/>
            <a:ext cx="468589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dirty="0">
                <a:latin typeface="Arial Narrow" panose="020B0606020202030204" pitchFamily="34" charset="0"/>
                <a:cs typeface="Arial" panose="020B0604020202020204" pitchFamily="34" charset="0"/>
              </a:rPr>
              <a:t>1. Stufe: </a:t>
            </a:r>
            <a:r>
              <a:rPr lang="de-DE" sz="2200" b="1" dirty="0">
                <a:latin typeface="Arial Narrow" panose="020B0606020202030204" pitchFamily="34" charset="0"/>
                <a:cs typeface="Arial" panose="020B0604020202020204" pitchFamily="34" charset="0"/>
              </a:rPr>
              <a:t>Freundschaftsabsichtserklärung</a:t>
            </a:r>
            <a:endParaRPr lang="de-DE" sz="22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de-DE" sz="2200" dirty="0">
                <a:latin typeface="Arial Narrow" panose="020B0606020202030204" pitchFamily="34" charset="0"/>
                <a:cs typeface="Arial" panose="020B0604020202020204" pitchFamily="34" charset="0"/>
              </a:rPr>
              <a:t>2. Stufe: </a:t>
            </a:r>
            <a:r>
              <a:rPr lang="de-DE" sz="2200" b="1" dirty="0">
                <a:latin typeface="Arial Narrow" panose="020B0606020202030204" pitchFamily="34" charset="0"/>
                <a:cs typeface="Arial" panose="020B0604020202020204" pitchFamily="34" charset="0"/>
              </a:rPr>
              <a:t>Städtefreundschaftsvertrag</a:t>
            </a:r>
            <a:endParaRPr lang="de-DE" sz="22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de-DE" sz="2200" dirty="0">
                <a:latin typeface="Arial Narrow" panose="020B0606020202030204" pitchFamily="34" charset="0"/>
                <a:cs typeface="Arial" panose="020B0604020202020204" pitchFamily="34" charset="0"/>
              </a:rPr>
              <a:t>3. Stufe: </a:t>
            </a:r>
            <a:r>
              <a:rPr lang="de-DE" sz="2200" b="1" dirty="0">
                <a:latin typeface="Arial Narrow" panose="020B0606020202030204" pitchFamily="34" charset="0"/>
                <a:cs typeface="Arial" panose="020B0604020202020204" pitchFamily="34" charset="0"/>
              </a:rPr>
              <a:t>Städtepartnerschaftsvertrag</a:t>
            </a:r>
          </a:p>
          <a:p>
            <a:endParaRPr lang="de-DE" sz="22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de-DE" sz="2200" dirty="0">
                <a:latin typeface="Arial Narrow" panose="020B0606020202030204" pitchFamily="34" charset="0"/>
                <a:cs typeface="Arial" panose="020B0604020202020204" pitchFamily="34" charset="0"/>
              </a:rPr>
              <a:t>sowie</a:t>
            </a:r>
          </a:p>
          <a:p>
            <a:r>
              <a:rPr lang="de-DE" sz="2200" b="1" dirty="0">
                <a:latin typeface="Arial Narrow" panose="020B0606020202030204" pitchFamily="34" charset="0"/>
                <a:cs typeface="Arial" panose="020B0604020202020204" pitchFamily="34" charset="0"/>
              </a:rPr>
              <a:t>Solidaritätspartnerschaft</a:t>
            </a:r>
            <a:endParaRPr lang="de-DE" sz="2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Pfeil nach rechts 5"/>
          <p:cNvSpPr/>
          <p:nvPr/>
        </p:nvSpPr>
        <p:spPr>
          <a:xfrm>
            <a:off x="5288093" y="3251494"/>
            <a:ext cx="978408" cy="4846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6451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943131" y="1316364"/>
            <a:ext cx="10842757" cy="5008065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/>
              <a:t>Deutsch-Französische Gesellschaft Bocholt e.V.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/>
              <a:t>Deutsch-Britische Gesellschaft Bocholt e.V.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/>
              <a:t>Deutsch-Chinesische Gesellschaft Bocholt e.V.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/>
              <a:t>Deutsch-Albanische Gesellschaft Bocholt e.V.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/>
              <a:t>„Grenzhoppers“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/>
              <a:t>Fachbereiche der Stadt Bocholt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/>
              <a:t>Westfälische Hochschule – Campus Bocholt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/>
              <a:t>LWL-Industriemuseum Textilwerk Bocholt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/>
              <a:t>Sport- und Kulturvereine, Schulen, Institutionen und Organisationen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solidFill>
                  <a:prstClr val="white"/>
                </a:solidFill>
              </a:rPr>
              <a:t>9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lvl="0"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Stadt Bocholt - Fachbereich Büro des Bürgermeisters </a:t>
            </a:r>
            <a:r>
              <a:rPr lang="de-DE" dirty="0">
                <a:solidFill>
                  <a:prstClr val="white"/>
                </a:solidFill>
              </a:rPr>
              <a:t>I Mitgliederversammlung des IPZ am 29.02.2024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945821" y="290125"/>
            <a:ext cx="10260000" cy="626627"/>
          </a:xfrm>
        </p:spPr>
        <p:txBody>
          <a:bodyPr>
            <a:normAutofit/>
          </a:bodyPr>
          <a:lstStyle/>
          <a:p>
            <a:r>
              <a:rPr lang="de-DE" b="1" dirty="0"/>
              <a:t>7. Kooperationspartner und Stakeholder</a:t>
            </a:r>
          </a:p>
        </p:txBody>
      </p:sp>
    </p:spTree>
    <p:extLst>
      <p:ext uri="{BB962C8B-B14F-4D97-AF65-F5344CB8AC3E}">
        <p14:creationId xmlns:p14="http://schemas.microsoft.com/office/powerpoint/2010/main" val="2798349174"/>
      </p:ext>
    </p:extLst>
  </p:cSld>
  <p:clrMapOvr>
    <a:masterClrMapping/>
  </p:clrMapOvr>
</p:sld>
</file>

<file path=ppt/theme/theme1.xml><?xml version="1.0" encoding="utf-8"?>
<a:theme xmlns:a="http://schemas.openxmlformats.org/drawingml/2006/main" name="Bo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325A4C0C-6F91-4BF2-93BC-CF016999E3AC}" vid="{B17C9255-027D-404E-9519-5D163DFEBCC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1124</Words>
  <Application>Microsoft Office PowerPoint</Application>
  <PresentationFormat>Breitbild</PresentationFormat>
  <Paragraphs>203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1" baseType="lpstr">
      <vt:lpstr>Arial</vt:lpstr>
      <vt:lpstr>Arial Narrow</vt:lpstr>
      <vt:lpstr>Calibri</vt:lpstr>
      <vt:lpstr>Boh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Stadt Bocholt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Petra Taubach</dc:creator>
  <cp:lastModifiedBy>Anna Noddeland</cp:lastModifiedBy>
  <cp:revision>102</cp:revision>
  <cp:lastPrinted>2024-02-28T09:05:22Z</cp:lastPrinted>
  <dcterms:created xsi:type="dcterms:W3CDTF">2022-09-13T09:06:11Z</dcterms:created>
  <dcterms:modified xsi:type="dcterms:W3CDTF">2024-02-28T14:02:49Z</dcterms:modified>
</cp:coreProperties>
</file>